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6" r:id="rId3"/>
    <p:sldMasterId id="2147483760" r:id="rId4"/>
    <p:sldMasterId id="2147483774" r:id="rId5"/>
    <p:sldMasterId id="2147483788" r:id="rId6"/>
    <p:sldMasterId id="2147483802" r:id="rId7"/>
  </p:sldMasterIdLst>
  <p:notesMasterIdLst>
    <p:notesMasterId r:id="rId34"/>
  </p:notesMasterIdLst>
  <p:sldIdLst>
    <p:sldId id="256" r:id="rId8"/>
    <p:sldId id="257" r:id="rId9"/>
    <p:sldId id="261" r:id="rId10"/>
    <p:sldId id="262" r:id="rId11"/>
    <p:sldId id="263" r:id="rId12"/>
    <p:sldId id="264" r:id="rId13"/>
    <p:sldId id="269" r:id="rId14"/>
    <p:sldId id="270" r:id="rId15"/>
    <p:sldId id="278" r:id="rId16"/>
    <p:sldId id="279" r:id="rId17"/>
    <p:sldId id="281" r:id="rId18"/>
    <p:sldId id="284" r:id="rId19"/>
    <p:sldId id="285" r:id="rId20"/>
    <p:sldId id="287" r:id="rId21"/>
    <p:sldId id="288" r:id="rId22"/>
    <p:sldId id="289" r:id="rId23"/>
    <p:sldId id="290" r:id="rId24"/>
    <p:sldId id="283" r:id="rId25"/>
    <p:sldId id="291" r:id="rId26"/>
    <p:sldId id="292" r:id="rId27"/>
    <p:sldId id="293" r:id="rId28"/>
    <p:sldId id="286" r:id="rId29"/>
    <p:sldId id="294" r:id="rId30"/>
    <p:sldId id="295" r:id="rId31"/>
    <p:sldId id="297" r:id="rId32"/>
    <p:sldId id="29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FA312-1389-4F30-B51F-35840DAB18CD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73D0D-AD90-4BBD-863C-FEBD336F33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975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4F002FC-1219-4190-9A37-0BBF55945313}" type="slidenum">
              <a:rPr lang="en-US" altLang="zh-TW">
                <a:solidFill>
                  <a:prstClr val="black"/>
                </a:solidFill>
              </a:rPr>
              <a:pPr eaLnBrk="1" hangingPunct="1"/>
              <a:t>11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/>
              <a:t>個案心中沒說出來的話更重要。潛意識、夢</a:t>
            </a:r>
            <a:r>
              <a:rPr lang="en-US" altLang="zh-TW" smtClean="0"/>
              <a:t>. </a:t>
            </a:r>
          </a:p>
          <a:p>
            <a:pPr eaLnBrk="1" hangingPunct="1"/>
            <a:r>
              <a:rPr lang="zh-TW" altLang="en-US" smtClean="0"/>
              <a:t>反課綱、洗腦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/>
              <a:t>國家用</a:t>
            </a:r>
            <a:r>
              <a:rPr lang="en-US" altLang="zh-TW" smtClean="0"/>
              <a:t>『</a:t>
            </a:r>
            <a:r>
              <a:rPr lang="zh-TW" altLang="en-US" smtClean="0"/>
              <a:t>書</a:t>
            </a:r>
            <a:r>
              <a:rPr lang="en-US" altLang="zh-TW" smtClean="0"/>
              <a:t>』</a:t>
            </a:r>
            <a:r>
              <a:rPr lang="zh-TW" altLang="en-US" smtClean="0"/>
              <a:t>來控制思想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『</a:t>
            </a:r>
            <a:r>
              <a:rPr lang="zh-TW" altLang="en-US" smtClean="0"/>
              <a:t>媒體</a:t>
            </a:r>
            <a:r>
              <a:rPr lang="en-US" altLang="zh-TW" smtClean="0"/>
              <a:t>』</a:t>
            </a:r>
            <a:r>
              <a:rPr lang="zh-TW" altLang="en-US" smtClean="0"/>
              <a:t>則控制我們小孩子</a:t>
            </a:r>
            <a:r>
              <a:rPr lang="en-US" altLang="zh-TW" smtClean="0"/>
              <a:t>『</a:t>
            </a:r>
            <a:r>
              <a:rPr lang="zh-TW" altLang="en-US" smtClean="0"/>
              <a:t>性別刻板及期待</a:t>
            </a:r>
            <a:r>
              <a:rPr lang="en-US" altLang="zh-TW" smtClean="0"/>
              <a:t>』</a:t>
            </a:r>
            <a:endParaRPr lang="zh-TW" altLang="en-US" smtClean="0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2E33742-9541-4E13-A6B0-028DF2A03454}" type="slidenum">
              <a:rPr lang="zh-TW" altLang="en-US"/>
              <a:pPr eaLnBrk="1" hangingPunct="1"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 smtClean="0"/>
              <a:t>活在夢幻當中～～活在自己的世界裡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所以讓大家有很多</a:t>
            </a:r>
            <a:r>
              <a:rPr lang="en-US" altLang="zh-TW" dirty="0" smtClean="0"/>
              <a:t>『</a:t>
            </a:r>
            <a:r>
              <a:rPr lang="zh-TW" altLang="en-US" dirty="0" smtClean="0"/>
              <a:t>迷思</a:t>
            </a:r>
            <a:r>
              <a:rPr lang="en-US" altLang="zh-TW" dirty="0" smtClean="0"/>
              <a:t>』</a:t>
            </a:r>
          </a:p>
          <a:p>
            <a:pPr eaLnBrk="1" hangingPunct="1"/>
            <a:r>
              <a:rPr lang="zh-TW" altLang="en-US" dirty="0" smtClean="0"/>
              <a:t>甚至認為性行為是快樂的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被性侵強抱的女生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很爽</a:t>
            </a:r>
            <a:r>
              <a:rPr lang="en-US" altLang="zh-TW" dirty="0" smtClean="0"/>
              <a:t>』</a:t>
            </a:r>
            <a:r>
              <a:rPr lang="zh-TW" altLang="en-US" dirty="0" smtClean="0"/>
              <a:t>？</a:t>
            </a:r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B4B3009-C219-42C5-A3DE-A07FCC02F53E}" type="slidenum">
              <a:rPr lang="zh-TW" altLang="en-US">
                <a:solidFill>
                  <a:prstClr val="black"/>
                </a:solidFill>
              </a:rPr>
              <a:pPr eaLnBrk="1" hangingPunct="1"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而化身成為真人之後</a:t>
            </a:r>
            <a:r>
              <a:rPr lang="en-US" altLang="zh-TW" dirty="0" smtClean="0">
                <a:latin typeface="+mn-lt"/>
                <a:ea typeface="+mn-ea"/>
              </a:rPr>
              <a:t>...</a:t>
            </a:r>
            <a:r>
              <a:rPr lang="zh-TW" altLang="en-US" dirty="0" smtClean="0">
                <a:latin typeface="+mn-lt"/>
                <a:ea typeface="+mn-ea"/>
              </a:rPr>
              <a:t>當然也就跟著開始要擔心柴米油鹽醬醋茶。</a:t>
            </a:r>
            <a:endParaRPr lang="en-US" altLang="zh-TW" dirty="0" smtClean="0">
              <a:latin typeface="+mn-lt"/>
              <a:ea typeface="+mn-ea"/>
            </a:endParaRP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畢竟要有吃喝拉撒才是人生啊</a:t>
            </a:r>
            <a:r>
              <a:rPr lang="en-US" altLang="zh-TW" dirty="0" smtClean="0">
                <a:latin typeface="+mn-lt"/>
                <a:ea typeface="+mn-ea"/>
              </a:rPr>
              <a:t>~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想想成為所有小女孩，以及身為往後所有公主們的典範，</a:t>
            </a:r>
            <a:endParaRPr lang="en-US" altLang="zh-TW" dirty="0" smtClean="0">
              <a:latin typeface="+mn-lt"/>
              <a:ea typeface="+mn-ea"/>
            </a:endParaRP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白雪公主一直很努力地繁衍後代，只是這樣白馬王子忙到連褲襪破了都沒有換啊！</a:t>
            </a:r>
            <a:endParaRPr lang="en-US" altLang="zh-TW" dirty="0" smtClean="0">
              <a:latin typeface="+mn-lt"/>
              <a:ea typeface="+mn-ea"/>
            </a:endParaRP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而睡美人則是因為持續地陷入睡眠，還不會老</a:t>
            </a:r>
            <a:r>
              <a:rPr lang="en-US" altLang="zh-TW" dirty="0" smtClean="0">
                <a:latin typeface="+mn-lt"/>
                <a:ea typeface="+mn-ea"/>
              </a:rPr>
              <a:t>...</a:t>
            </a:r>
            <a:r>
              <a:rPr lang="zh-TW" altLang="en-US" dirty="0" smtClean="0">
                <a:latin typeface="+mn-lt"/>
                <a:ea typeface="+mn-ea"/>
              </a:rPr>
              <a:t>讓菲利普王子等到頭髮都白了，她還在睡</a:t>
            </a:r>
            <a:r>
              <a:rPr lang="en-US" altLang="zh-TW" dirty="0" smtClean="0">
                <a:latin typeface="+mn-lt"/>
                <a:ea typeface="+mn-ea"/>
              </a:rPr>
              <a:t>...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小美人魚</a:t>
            </a:r>
            <a:r>
              <a:rPr lang="en-US" altLang="zh-TW" dirty="0" smtClean="0">
                <a:latin typeface="+mn-lt"/>
                <a:ea typeface="+mn-ea"/>
              </a:rPr>
              <a:t>...</a:t>
            </a:r>
            <a:r>
              <a:rPr lang="zh-TW" altLang="en-US" dirty="0" smtClean="0">
                <a:latin typeface="+mn-lt"/>
                <a:ea typeface="+mn-ea"/>
              </a:rPr>
              <a:t>現實生活中就是缺少人魚，活生生就在面前，當然容易被捕抓放進水族館裡了</a:t>
            </a:r>
            <a:r>
              <a:rPr lang="en-US" altLang="zh-TW" dirty="0" smtClean="0">
                <a:latin typeface="+mn-lt"/>
                <a:ea typeface="+mn-ea"/>
              </a:rPr>
              <a:t>...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偉大的阿拉丁茉莉公主，捍衛祖國，背上子彈，親上戰場啊！（會嚇跑許多人！）</a:t>
            </a:r>
            <a:endParaRPr lang="en-US" altLang="zh-TW" dirty="0" smtClean="0">
              <a:latin typeface="+mn-lt"/>
              <a:ea typeface="+mn-ea"/>
            </a:endParaRP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公主也有自己的困擾和壓力，面臨壓力失控的時候，也是需要一些發洩管道的！</a:t>
            </a:r>
            <a:endParaRPr lang="en-US" altLang="zh-TW" dirty="0" smtClean="0">
              <a:latin typeface="+mn-lt"/>
              <a:ea typeface="+mn-ea"/>
            </a:endParaRP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而女人發洩壓力的方式首要就是「吃」。</a:t>
            </a:r>
            <a:endParaRPr lang="en-US" altLang="zh-TW" dirty="0" smtClean="0">
              <a:latin typeface="+mn-lt"/>
              <a:ea typeface="+mn-ea"/>
            </a:endParaRPr>
          </a:p>
          <a:p>
            <a:pPr eaLnBrk="1" hangingPunct="1">
              <a:defRPr/>
            </a:pPr>
            <a:r>
              <a:rPr lang="zh-TW" altLang="en-US" dirty="0" smtClean="0">
                <a:latin typeface="+mn-lt"/>
                <a:ea typeface="+mn-ea"/>
              </a:rPr>
              <a:t>公主們可能對購物早已麻痺，所以都發洩在吃上</a:t>
            </a:r>
            <a:r>
              <a:rPr lang="en-US" altLang="zh-TW" dirty="0" smtClean="0">
                <a:latin typeface="+mn-lt"/>
                <a:ea typeface="+mn-ea"/>
              </a:rPr>
              <a:t>…</a:t>
            </a:r>
          </a:p>
          <a:p>
            <a:pPr eaLnBrk="1" hangingPunct="1">
              <a:defRPr/>
            </a:pPr>
            <a:endParaRPr lang="en-US" altLang="zh-TW" dirty="0" smtClean="0">
              <a:latin typeface="+mn-lt"/>
              <a:ea typeface="+mn-ea"/>
            </a:endParaRPr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04DC21E-5BB2-4922-9995-93EED53745D4}" type="slidenum">
              <a:rPr lang="zh-TW" altLang="en-US">
                <a:solidFill>
                  <a:prstClr val="black"/>
                </a:solidFill>
              </a:rPr>
              <a:pPr eaLnBrk="1" hangingPunct="1"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0B6DBE2-458A-496F-859D-32EB6743F456}" type="slidenum">
              <a:rPr lang="en-US" altLang="zh-TW">
                <a:solidFill>
                  <a:prstClr val="black"/>
                </a:solidFill>
              </a:rPr>
              <a:pPr eaLnBrk="1" hangingPunct="1"/>
              <a:t>19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 smtClean="0"/>
              <a:t>麗子雖然很有能力，但也是要泡茶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6D5A5EB-7C3F-47EB-B766-9788D60DFD51}" type="slidenum">
              <a:rPr lang="en-US" altLang="zh-TW"/>
              <a:pPr eaLnBrk="1" hangingPunct="1"/>
              <a:t>20</a:t>
            </a:fld>
            <a:endParaRPr lang="en-US" altLang="zh-TW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 smtClean="0"/>
              <a:t>1.</a:t>
            </a:r>
            <a:r>
              <a:rPr lang="zh-TW" altLang="en-US" dirty="0" smtClean="0"/>
              <a:t>妃英理律師</a:t>
            </a:r>
            <a:endParaRPr lang="en-US" altLang="zh-TW" dirty="0" smtClean="0"/>
          </a:p>
          <a:p>
            <a:pPr eaLnBrk="1" hangingPunct="1"/>
            <a:r>
              <a:rPr lang="en-US" altLang="zh-TW" dirty="0" smtClean="0"/>
              <a:t>2.</a:t>
            </a:r>
            <a:r>
              <a:rPr lang="zh-TW" altLang="en-US" dirty="0" smtClean="0"/>
              <a:t>綱手、靜音、小櫻、兜</a:t>
            </a:r>
            <a:endParaRPr lang="en-US" altLang="zh-TW" dirty="0" smtClean="0"/>
          </a:p>
          <a:p>
            <a:pPr eaLnBrk="1" hangingPunct="1"/>
            <a:endParaRPr lang="zh-TW" altLang="zh-TW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 smtClean="0"/>
              <a:t>1.</a:t>
            </a:r>
            <a:r>
              <a:rPr lang="zh-TW" altLang="en-US" dirty="0" smtClean="0"/>
              <a:t>家庭式的卡通與追求夢想的卡通，那</a:t>
            </a:r>
            <a:endParaRPr lang="en-US" altLang="zh-TW" dirty="0" smtClean="0"/>
          </a:p>
          <a:p>
            <a:pPr eaLnBrk="1" hangingPunct="1"/>
            <a:r>
              <a:rPr lang="en-US" altLang="zh-TW" dirty="0" smtClean="0"/>
              <a:t>2.</a:t>
            </a:r>
            <a:r>
              <a:rPr lang="zh-TW" altLang="en-US" dirty="0" smtClean="0"/>
              <a:t>桃井</a:t>
            </a:r>
            <a:r>
              <a:rPr lang="en-US" altLang="zh-TW" dirty="0" smtClean="0"/>
              <a:t>F cup</a:t>
            </a:r>
            <a:r>
              <a:rPr lang="zh-TW" altLang="en-US" dirty="0" smtClean="0"/>
              <a:t>、里子</a:t>
            </a:r>
            <a:r>
              <a:rPr lang="en-US" altLang="zh-TW" dirty="0" smtClean="0"/>
              <a:t>B cup</a:t>
            </a:r>
            <a:r>
              <a:rPr lang="zh-TW" altLang="en-US" dirty="0" smtClean="0"/>
              <a:t>。不擅長料理，總是把食材整塊調理和擅自加入營養補充品，是讓人難以下嚥的主因。</a:t>
            </a:r>
            <a:endParaRPr lang="en-US" altLang="zh-TW" dirty="0" smtClean="0"/>
          </a:p>
          <a:p>
            <a:pPr eaLnBrk="1" hangingPunct="1"/>
            <a:r>
              <a:rPr lang="en-US" altLang="zh-TW" dirty="0" smtClean="0"/>
              <a:t>3.</a:t>
            </a:r>
            <a:r>
              <a:rPr lang="zh-TW" altLang="en-US" dirty="0" smtClean="0"/>
              <a:t>女童比男童更在意卡通人物的「外貌長相」，女童認為卡通中漂亮的女體就是為了滿足男生特別設計的證據，「瘦」即是漂亮第一個要件：</a:t>
            </a:r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D56B9E5-1234-44B5-A55D-45833D627B2E}" type="slidenum">
              <a:rPr lang="en-US" altLang="zh-TW">
                <a:solidFill>
                  <a:prstClr val="black"/>
                </a:solidFill>
              </a:rPr>
              <a:pPr eaLnBrk="1" hangingPunct="1"/>
              <a:t>21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225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C596-5592-453E-BAB0-32A4FCB0026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D4A-5DD1-4BFB-AA1A-C905C8011E2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8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225C-D090-4C83-89B6-912703E49DA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FA07-4443-414A-9787-A0578B8236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8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7EB7-320B-4BE1-B472-8CCF39A7D4B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C403-C390-465F-904C-DD68B800C0B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6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118A-B8C1-4FF2-A064-9B3C2A0B68C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2062-B524-4F32-B423-B273B603E34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8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30F5-3650-44BC-B696-8CE8966E23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4363-973A-432C-B9C9-6A08ED0F3AD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95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66FDD-FC02-4D08-9C32-2D9E510A01C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2CB7-4405-4F01-BBC5-88F17CA110F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17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0D13-5AE9-4F49-9A22-C79BE4BB156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8B14-C186-400D-B68B-04C9B54B54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7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B0FA-1C4A-44CE-981E-C17F70024D3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D254-61D4-4A41-BB7A-54F4925A21E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0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1029-1B14-45D2-BBAC-8B235C0AA45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F3DDA-4D49-4540-A838-CB56A0CBF8A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11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4FBE-20C6-4346-9D1A-203D29766C5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9DE9-8CA6-4067-B34F-086FB6F23F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83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0D1B-F4E8-4B19-B915-0CE4643977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15F2-735A-45C1-AAC6-AA1E61E65B7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48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2BDA-7A0C-444C-8374-9ACA880E1A0F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96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A8391-14FF-4C75-9306-3C9ED781395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0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225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C596-5592-453E-BAB0-32A4FCB0026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D4A-5DD1-4BFB-AA1A-C905C8011E2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7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225C-D090-4C83-89B6-912703E49DA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FA07-4443-414A-9787-A0578B8236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9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7EB7-320B-4BE1-B472-8CCF39A7D4B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C403-C390-465F-904C-DD68B800C0B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118A-B8C1-4FF2-A064-9B3C2A0B68C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2062-B524-4F32-B423-B273B603E34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84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30F5-3650-44BC-B696-8CE8966E23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4363-973A-432C-B9C9-6A08ED0F3AD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7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66FDD-FC02-4D08-9C32-2D9E510A01C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2CB7-4405-4F01-BBC5-88F17CA110F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0D13-5AE9-4F49-9A22-C79BE4BB156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8B14-C186-400D-B68B-04C9B54B54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3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B0FA-1C4A-44CE-981E-C17F70024D3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D254-61D4-4A41-BB7A-54F4925A21E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36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1029-1B14-45D2-BBAC-8B235C0AA45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F3DDA-4D49-4540-A838-CB56A0CBF8A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3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4FBE-20C6-4346-9D1A-203D29766C5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9DE9-8CA6-4067-B34F-086FB6F23F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95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0D1B-F4E8-4B19-B915-0CE4643977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15F2-735A-45C1-AAC6-AA1E61E65B7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36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2BDA-7A0C-444C-8374-9ACA880E1A0F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95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A8391-14FF-4C75-9306-3C9ED781395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93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225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C596-5592-453E-BAB0-32A4FCB0026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D4A-5DD1-4BFB-AA1A-C905C8011E2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7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225C-D090-4C83-89B6-912703E49DA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FA07-4443-414A-9787-A0578B8236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16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7EB7-320B-4BE1-B472-8CCF39A7D4B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C403-C390-465F-904C-DD68B800C0B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6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118A-B8C1-4FF2-A064-9B3C2A0B68C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2062-B524-4F32-B423-B273B603E34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3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30F5-3650-44BC-B696-8CE8966E23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4363-973A-432C-B9C9-6A08ED0F3AD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54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66FDD-FC02-4D08-9C32-2D9E510A01C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2CB7-4405-4F01-BBC5-88F17CA110F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6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0D13-5AE9-4F49-9A22-C79BE4BB156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8B14-C186-400D-B68B-04C9B54B54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31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B0FA-1C4A-44CE-981E-C17F70024D3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D254-61D4-4A41-BB7A-54F4925A21E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78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1029-1B14-45D2-BBAC-8B235C0AA45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F3DDA-4D49-4540-A838-CB56A0CBF8A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26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4FBE-20C6-4346-9D1A-203D29766C5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9DE9-8CA6-4067-B34F-086FB6F23F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96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0D1B-F4E8-4B19-B915-0CE4643977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15F2-735A-45C1-AAC6-AA1E61E65B7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01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2BDA-7A0C-444C-8374-9ACA880E1A0F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3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A8391-14FF-4C75-9306-3C9ED781395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12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225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C596-5592-453E-BAB0-32A4FCB0026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D4A-5DD1-4BFB-AA1A-C905C8011E2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3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225C-D090-4C83-89B6-912703E49DA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FA07-4443-414A-9787-A0578B8236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1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7EB7-320B-4BE1-B472-8CCF39A7D4B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C403-C390-465F-904C-DD68B800C0B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0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118A-B8C1-4FF2-A064-9B3C2A0B68C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2062-B524-4F32-B423-B273B603E34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33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30F5-3650-44BC-B696-8CE8966E23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4363-973A-432C-B9C9-6A08ED0F3AD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33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66FDD-FC02-4D08-9C32-2D9E510A01C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2CB7-4405-4F01-BBC5-88F17CA110F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893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0D13-5AE9-4F49-9A22-C79BE4BB156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8B14-C186-400D-B68B-04C9B54B54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5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B0FA-1C4A-44CE-981E-C17F70024D3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D254-61D4-4A41-BB7A-54F4925A21E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19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1029-1B14-45D2-BBAC-8B235C0AA45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F3DDA-4D49-4540-A838-CB56A0CBF8A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3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4FBE-20C6-4346-9D1A-203D29766C5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9DE9-8CA6-4067-B34F-086FB6F23F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09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0D1B-F4E8-4B19-B915-0CE4643977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15F2-735A-45C1-AAC6-AA1E61E65B7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75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2BDA-7A0C-444C-8374-9ACA880E1A0F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39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A8391-14FF-4C75-9306-3C9ED781395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93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225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C596-5592-453E-BAB0-32A4FCB0026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D4A-5DD1-4BFB-AA1A-C905C8011E2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4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225C-D090-4C83-89B6-912703E49DA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FA07-4443-414A-9787-A0578B8236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63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7EB7-320B-4BE1-B472-8CCF39A7D4B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C403-C390-465F-904C-DD68B800C0B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7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118A-B8C1-4FF2-A064-9B3C2A0B68C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2062-B524-4F32-B423-B273B603E34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18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30F5-3650-44BC-B696-8CE8966E23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4363-973A-432C-B9C9-6A08ED0F3AD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0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66FDD-FC02-4D08-9C32-2D9E510A01C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2CB7-4405-4F01-BBC5-88F17CA110F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3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0D13-5AE9-4F49-9A22-C79BE4BB156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8B14-C186-400D-B68B-04C9B54B54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692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B0FA-1C4A-44CE-981E-C17F70024D3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D254-61D4-4A41-BB7A-54F4925A21E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2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1029-1B14-45D2-BBAC-8B235C0AA45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F3DDA-4D49-4540-A838-CB56A0CBF8A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86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4FBE-20C6-4346-9D1A-203D29766C5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9DE9-8CA6-4067-B34F-086FB6F23F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06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0D1B-F4E8-4B19-B915-0CE4643977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15F2-735A-45C1-AAC6-AA1E61E65B7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677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2BDA-7A0C-444C-8374-9ACA880E1A0F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919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A8391-14FF-4C75-9306-3C9ED781395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013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225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C596-5592-453E-BAB0-32A4FCB0026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D4A-5DD1-4BFB-AA1A-C905C8011E2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6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225C-D090-4C83-89B6-912703E49DA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FA07-4443-414A-9787-A0578B8236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1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7EB7-320B-4BE1-B472-8CCF39A7D4B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C403-C390-465F-904C-DD68B800C0B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7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118A-B8C1-4FF2-A064-9B3C2A0B68C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2062-B524-4F32-B423-B273B603E34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22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30F5-3650-44BC-B696-8CE8966E235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4363-973A-432C-B9C9-6A08ED0F3AD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377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66FDD-FC02-4D08-9C32-2D9E510A01C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2CB7-4405-4F01-BBC5-88F17CA110F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763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0D13-5AE9-4F49-9A22-C79BE4BB156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8B14-C186-400D-B68B-04C9B54B54C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873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B0FA-1C4A-44CE-981E-C17F70024D3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D254-61D4-4A41-BB7A-54F4925A21E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21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1029-1B14-45D2-BBAC-8B235C0AA45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F3DDA-4D49-4540-A838-CB56A0CBF8A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58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4FBE-20C6-4346-9D1A-203D29766C5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9DE9-8CA6-4067-B34F-086FB6F23F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843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0D1B-F4E8-4B19-B915-0CE4643977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15F2-735A-45C1-AAC6-AA1E61E65B7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165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2BDA-7A0C-444C-8374-9ACA880E1A0F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971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A8391-14FF-4C75-9306-3C9ED781395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0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9293DD2-F846-40C3-B007-DAAFE0BDB858}" type="datetimeFigureOut">
              <a:rPr lang="zh-TW" altLang="en-US" smtClean="0"/>
              <a:t>2017/3/24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05B7330-7BFA-4B18-93AA-B0B40FFA589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C4D617-312D-4122-BDD3-0A91AA2ACF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EE3EBE-236F-4C98-B897-112AD1498D9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9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C4D617-312D-4122-BDD3-0A91AA2ACF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EE3EBE-236F-4C98-B897-112AD1498D9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C4D617-312D-4122-BDD3-0A91AA2ACF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EE3EBE-236F-4C98-B897-112AD1498D9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0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C4D617-312D-4122-BDD3-0A91AA2ACF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EE3EBE-236F-4C98-B897-112AD1498D9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5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C4D617-312D-4122-BDD3-0A91AA2ACF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EE3EBE-236F-4C98-B897-112AD1498D9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2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C4D617-312D-4122-BDD3-0A91AA2ACF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EE3EBE-236F-4C98-B897-112AD1498D9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3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5VUsDXDF2g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31rTqNjgMVc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406208" cy="2876336"/>
          </a:xfrm>
        </p:spPr>
        <p:txBody>
          <a:bodyPr/>
          <a:lstStyle/>
          <a:p>
            <a:pPr>
              <a:lnSpc>
                <a:spcPts val="11000"/>
              </a:lnSpc>
            </a:pP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性別平等教育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與媒體識讀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76425" y="5445224"/>
            <a:ext cx="7122368" cy="990600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資料來源</a:t>
            </a:r>
            <a:r>
              <a:rPr lang="en-US" altLang="zh-TW" sz="32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:</a:t>
            </a:r>
            <a:r>
              <a:rPr lang="zh-TW" altLang="en-US" sz="32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臺南市國教輔導團性平小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組</a:t>
            </a:r>
          </a:p>
        </p:txBody>
      </p:sp>
      <p:pic>
        <p:nvPicPr>
          <p:cNvPr id="23556" name="Picture 4" descr="https://encrypted-tbn3.gstatic.com/images?q=tbn:ANd9GcRLhoBaYRJhVB-IAL-4celZmQPOIr3ihlb5ShaUdkow7BByZ8a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5520" r="11621" b="17813"/>
          <a:stretch/>
        </p:blipFill>
        <p:spPr bwMode="auto">
          <a:xfrm>
            <a:off x="179512" y="5007522"/>
            <a:ext cx="1282390" cy="11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encrypted-tbn3.gstatic.com/images?q=tbn:ANd9GcSvN-PWnOiot5gCeEDuY6OZCLfSSKbtarFBPnUDIcNOXmCoFu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709792" cy="648072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6986" y="692696"/>
            <a:ext cx="7543800" cy="3886200"/>
          </a:xfrm>
        </p:spPr>
        <p:txBody>
          <a:bodyPr/>
          <a:lstStyle/>
          <a:p>
            <a:r>
              <a:rPr lang="zh-TW" altLang="en-US" dirty="0" smtClean="0">
                <a:hlinkClick r:id="rId2"/>
              </a:rPr>
              <a:t>影片</a:t>
            </a:r>
            <a:r>
              <a:rPr lang="en-US" altLang="zh-TW" dirty="0" smtClean="0">
                <a:hlinkClick r:id="rId2"/>
              </a:rPr>
              <a:t>1</a:t>
            </a:r>
            <a:endParaRPr lang="zh-TW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13868" r="35840" b="33984"/>
          <a:stretch/>
        </p:blipFill>
        <p:spPr bwMode="auto">
          <a:xfrm>
            <a:off x="2195735" y="1124744"/>
            <a:ext cx="669485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77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1974588" y="2849271"/>
            <a:ext cx="4756150" cy="957262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從小開始洗腦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沒說出來的更重要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1592" y="631514"/>
            <a:ext cx="642914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zh-TW" altLang="en-US" sz="4400" b="1" dirty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從卡通及動漫教性平</a:t>
            </a:r>
            <a:endParaRPr lang="en-US" altLang="zh-TW" sz="4400" b="1" dirty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4" y="1742174"/>
            <a:ext cx="4689214" cy="454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8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子標題 2"/>
          <p:cNvSpPr>
            <a:spLocks noGrp="1"/>
          </p:cNvSpPr>
          <p:nvPr>
            <p:ph type="subTitle" idx="1"/>
          </p:nvPr>
        </p:nvSpPr>
        <p:spPr>
          <a:xfrm>
            <a:off x="0" y="5738813"/>
            <a:ext cx="9020175" cy="952500"/>
          </a:xfrm>
        </p:spPr>
        <p:txBody>
          <a:bodyPr/>
          <a:lstStyle/>
          <a:p>
            <a:pPr eaLnBrk="1" hangingPunct="1"/>
            <a:r>
              <a:rPr lang="zh-TW" altLang="en-US" sz="2800" smtClean="0">
                <a:latin typeface="微軟正黑體" pitchFamily="34" charset="-120"/>
                <a:ea typeface="微軟正黑體" pitchFamily="34" charset="-120"/>
              </a:rPr>
              <a:t>影響我們對人生的許多對於性別的價值觀</a:t>
            </a:r>
            <a:endParaRPr lang="en-US" altLang="zh-TW" sz="280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en-US" altLang="zh-TW" sz="2800" smtClean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2800" b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性別刻板、性別階級、性別角色、性別權力</a:t>
            </a:r>
            <a:r>
              <a:rPr lang="en-US" altLang="zh-TW" sz="2800" smtClean="0">
                <a:latin typeface="微軟正黑體" pitchFamily="34" charset="-120"/>
                <a:ea typeface="微軟正黑體" pitchFamily="34" charset="-120"/>
              </a:rPr>
              <a:t>』</a:t>
            </a:r>
            <a:endParaRPr lang="zh-TW" altLang="en-US" sz="280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 descr="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r="28249"/>
          <a:stretch/>
        </p:blipFill>
        <p:spPr>
          <a:xfrm>
            <a:off x="0" y="3389792"/>
            <a:ext cx="1962604" cy="346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 descr="11a61d0b9a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336925"/>
            <a:ext cx="2960688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24fc01e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533650"/>
            <a:ext cx="378618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144571342478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4613275"/>
            <a:ext cx="33718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 descr="1418817010-328568601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6" r="13519"/>
          <a:stretch>
            <a:fillRect/>
          </a:stretch>
        </p:blipFill>
        <p:spPr bwMode="auto">
          <a:xfrm>
            <a:off x="0" y="358775"/>
            <a:ext cx="28511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 descr="2000893462.jpg"/>
          <p:cNvPicPr>
            <a:picLocks noChangeAspect="1"/>
          </p:cNvPicPr>
          <p:nvPr/>
        </p:nvPicPr>
        <p:blipFill rotWithShape="1">
          <a:blip r:embed="rId7" cstate="print"/>
          <a:srcRect l="26222" r="16444"/>
          <a:stretch/>
        </p:blipFill>
        <p:spPr>
          <a:xfrm>
            <a:off x="2462213" y="169863"/>
            <a:ext cx="2952750" cy="297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 descr="一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0"/>
            <a:ext cx="3354387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 descr="2014082600002_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730250"/>
            <a:ext cx="5672137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0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1" descr="IMG_23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79"/>
            <a:ext cx="8933656" cy="559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子標題 2"/>
          <p:cNvSpPr>
            <a:spLocks noGrp="1"/>
          </p:cNvSpPr>
          <p:nvPr>
            <p:ph type="subTitle" idx="1"/>
          </p:nvPr>
        </p:nvSpPr>
        <p:spPr>
          <a:xfrm>
            <a:off x="0" y="5738813"/>
            <a:ext cx="9020175" cy="952500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影響我們對人生的許多對於性別的價值觀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性別刻板、性別階級、性別角色、性別權力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』</a:t>
            </a:r>
            <a:endParaRPr lang="zh-TW" altLang="en-US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503759" y="260679"/>
            <a:ext cx="59261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4400" dirty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你記得幾個</a:t>
            </a:r>
            <a:r>
              <a:rPr lang="zh-TW" altLang="en-US" sz="44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公主</a:t>
            </a:r>
            <a:r>
              <a:rPr lang="en-US" altLang="zh-TW" sz="4400" dirty="0" smtClean="0">
                <a:solidFill>
                  <a:srgbClr val="33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44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84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-34925" y="-225425"/>
          <a:ext cx="9144000" cy="5143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1206699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</a:tr>
              <a:tr h="118891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 </a:t>
                      </a:r>
                    </a:p>
                    <a:p>
                      <a:endParaRPr lang="en-US" altLang="zh-TW" sz="1800" dirty="0" smtClean="0"/>
                    </a:p>
                    <a:p>
                      <a:r>
                        <a:rPr lang="en-US" altLang="zh-TW" sz="1800" dirty="0" smtClean="0"/>
                        <a:t>     </a:t>
                      </a:r>
                      <a:r>
                        <a:rPr lang="ja-JP" altLang="en-US" sz="1800" dirty="0" smtClean="0"/>
                        <a:t>１９３７</a:t>
                      </a:r>
                      <a:endParaRPr lang="en-US" altLang="zh-TW" sz="1800" dirty="0" smtClean="0"/>
                    </a:p>
                    <a:p>
                      <a:r>
                        <a:rPr lang="en-US" altLang="zh-TW" sz="1800" dirty="0" smtClean="0"/>
                        <a:t>      </a:t>
                      </a:r>
                      <a:r>
                        <a:rPr lang="zh-TW" altLang="en-US" sz="1800" dirty="0" smtClean="0"/>
                        <a:t>白雪公主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altLang="ja-JP" sz="1800" dirty="0" smtClean="0"/>
                    </a:p>
                    <a:p>
                      <a:endParaRPr lang="en-US" altLang="ja-JP" sz="1800" dirty="0" smtClean="0"/>
                    </a:p>
                    <a:p>
                      <a:r>
                        <a:rPr lang="ja-JP" altLang="en-US" sz="1800" dirty="0" smtClean="0"/>
                        <a:t>　１９５０</a:t>
                      </a:r>
                      <a:r>
                        <a:rPr lang="en-US" altLang="zh-TW" sz="1800" dirty="0" smtClean="0"/>
                        <a:t>  </a:t>
                      </a:r>
                    </a:p>
                    <a:p>
                      <a:r>
                        <a:rPr lang="en-US" altLang="zh-TW" sz="1800" dirty="0" smtClean="0"/>
                        <a:t>   </a:t>
                      </a:r>
                      <a:r>
                        <a:rPr lang="zh-TW" altLang="en-US" sz="1800" dirty="0" smtClean="0"/>
                        <a:t>仙履奇緣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altLang="ja-JP" sz="1800" dirty="0" smtClean="0"/>
                    </a:p>
                    <a:p>
                      <a:r>
                        <a:rPr lang="en-US" altLang="ja-JP" sz="1800" dirty="0" smtClean="0"/>
                        <a:t>  </a:t>
                      </a:r>
                    </a:p>
                    <a:p>
                      <a:r>
                        <a:rPr lang="ja-JP" altLang="en-US" sz="1800" dirty="0" smtClean="0"/>
                        <a:t>１９５９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  </a:t>
                      </a:r>
                      <a:r>
                        <a:rPr lang="zh-TW" altLang="en-US" sz="1800" dirty="0" smtClean="0"/>
                        <a:t>睡美人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altLang="ja-JP" sz="1800" dirty="0" smtClean="0"/>
                    </a:p>
                    <a:p>
                      <a:endParaRPr lang="en-US" altLang="ja-JP" sz="1800" dirty="0" smtClean="0"/>
                    </a:p>
                    <a:p>
                      <a:r>
                        <a:rPr lang="en-US" altLang="ja-JP" sz="1800" dirty="0" smtClean="0"/>
                        <a:t> </a:t>
                      </a:r>
                      <a:r>
                        <a:rPr lang="ja-JP" altLang="en-US" sz="1800" dirty="0" smtClean="0"/>
                        <a:t>１９８９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</a:t>
                      </a:r>
                      <a:r>
                        <a:rPr lang="zh-TW" altLang="en-US" sz="1800" dirty="0" smtClean="0"/>
                        <a:t>小美人魚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altLang="ja-JP" sz="1800" dirty="0" smtClean="0"/>
                    </a:p>
                    <a:p>
                      <a:endParaRPr lang="en-US" altLang="ja-JP" sz="1800" dirty="0" smtClean="0"/>
                    </a:p>
                    <a:p>
                      <a:r>
                        <a:rPr lang="en-US" altLang="ja-JP" sz="1800" dirty="0" smtClean="0"/>
                        <a:t>   </a:t>
                      </a:r>
                      <a:r>
                        <a:rPr lang="ja-JP" altLang="en-US" sz="1800" dirty="0" smtClean="0"/>
                        <a:t>１９９１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  </a:t>
                      </a:r>
                      <a:r>
                        <a:rPr lang="zh-TW" altLang="en-US" sz="1800" dirty="0" smtClean="0"/>
                        <a:t>美女與野獸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altLang="ja-JP" sz="1800" dirty="0" smtClean="0"/>
                    </a:p>
                    <a:p>
                      <a:endParaRPr lang="en-US" altLang="ja-JP" sz="1800" dirty="0" smtClean="0"/>
                    </a:p>
                    <a:p>
                      <a:r>
                        <a:rPr lang="en-US" altLang="ja-JP" sz="1800" dirty="0" smtClean="0"/>
                        <a:t> </a:t>
                      </a:r>
                      <a:r>
                        <a:rPr lang="ja-JP" altLang="en-US" sz="1800" dirty="0" smtClean="0"/>
                        <a:t>１９９２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    </a:t>
                      </a:r>
                      <a:r>
                        <a:rPr lang="zh-TW" altLang="en-US" sz="1800" dirty="0" smtClean="0"/>
                        <a:t>阿拉丁</a:t>
                      </a:r>
                      <a:endParaRPr lang="zh-TW" altLang="en-US" sz="1800" dirty="0"/>
                    </a:p>
                  </a:txBody>
                  <a:tcPr marT="45728" marB="45728"/>
                </a:tc>
              </a:tr>
              <a:tr h="1541187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8" marB="45728"/>
                </a:tc>
              </a:tr>
              <a:tr h="120669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    </a:t>
                      </a:r>
                      <a:r>
                        <a:rPr lang="ja-JP" altLang="en-US" sz="1800" dirty="0" smtClean="0"/>
                        <a:t>１９９５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    </a:t>
                      </a:r>
                      <a:r>
                        <a:rPr lang="zh-TW" altLang="en-US" sz="1800" dirty="0" smtClean="0"/>
                        <a:t>風中奇緣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   </a:t>
                      </a:r>
                      <a:r>
                        <a:rPr lang="ja-JP" altLang="en-US" sz="1800" dirty="0" smtClean="0"/>
                        <a:t>１９９８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    </a:t>
                      </a:r>
                      <a:r>
                        <a:rPr lang="zh-TW" altLang="en-US" sz="1800" dirty="0" smtClean="0"/>
                        <a:t>花木蘭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   </a:t>
                      </a:r>
                      <a:r>
                        <a:rPr lang="ja-JP" altLang="en-US" sz="1800" dirty="0" smtClean="0"/>
                        <a:t>２００９</a:t>
                      </a:r>
                      <a:endParaRPr lang="en-US" altLang="ja-JP" sz="1800" dirty="0" smtClean="0"/>
                    </a:p>
                    <a:p>
                      <a:r>
                        <a:rPr lang="zh-TW" altLang="en-US" sz="1800" dirty="0" smtClean="0"/>
                        <a:t>公主與青蛙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   </a:t>
                      </a:r>
                      <a:r>
                        <a:rPr lang="ja-JP" altLang="en-US" sz="1800" dirty="0" smtClean="0"/>
                        <a:t>２０１０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  </a:t>
                      </a:r>
                      <a:r>
                        <a:rPr lang="zh-TW" altLang="en-US" sz="1800" dirty="0" smtClean="0"/>
                        <a:t>魔法奇緣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    </a:t>
                      </a:r>
                      <a:r>
                        <a:rPr lang="ja-JP" altLang="en-US" sz="1800" dirty="0" smtClean="0"/>
                        <a:t>２０１２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   </a:t>
                      </a:r>
                      <a:r>
                        <a:rPr lang="zh-TW" altLang="en-US" sz="1800" dirty="0" smtClean="0"/>
                        <a:t>勇敢傳說</a:t>
                      </a:r>
                      <a:endParaRPr lang="zh-TW" alt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  </a:t>
                      </a:r>
                      <a:r>
                        <a:rPr lang="ja-JP" altLang="en-US" sz="1800" dirty="0" smtClean="0"/>
                        <a:t>２０１３</a:t>
                      </a:r>
                      <a:endParaRPr lang="en-US" altLang="ja-JP" sz="1800" dirty="0" smtClean="0"/>
                    </a:p>
                    <a:p>
                      <a:r>
                        <a:rPr lang="en-US" altLang="zh-TW" sz="1800" dirty="0" smtClean="0"/>
                        <a:t>   </a:t>
                      </a:r>
                      <a:r>
                        <a:rPr lang="zh-TW" altLang="en-US" sz="1800" dirty="0" smtClean="0"/>
                        <a:t>冰雪奇緣</a:t>
                      </a:r>
                      <a:endParaRPr lang="zh-TW" altLang="en-US" sz="1800" dirty="0"/>
                    </a:p>
                  </a:txBody>
                  <a:tcPr marT="45728" marB="45728"/>
                </a:tc>
              </a:tr>
            </a:tbl>
          </a:graphicData>
        </a:graphic>
      </p:graphicFrame>
      <p:pic>
        <p:nvPicPr>
          <p:cNvPr id="14375" name="圖片 5" descr="IMG_23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9" r="31335" b="66420"/>
          <a:stretch>
            <a:fillRect/>
          </a:stretch>
        </p:blipFill>
        <p:spPr bwMode="auto">
          <a:xfrm>
            <a:off x="322263" y="12700"/>
            <a:ext cx="1144587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6" name="圖片 6" descr="IMG_23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r="44971" b="68916"/>
          <a:stretch>
            <a:fillRect/>
          </a:stretch>
        </p:blipFill>
        <p:spPr bwMode="auto">
          <a:xfrm>
            <a:off x="1506538" y="12700"/>
            <a:ext cx="1609725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 descr="IMG_2312.jpg"/>
          <p:cNvPicPr>
            <a:picLocks noChangeAspect="1"/>
          </p:cNvPicPr>
          <p:nvPr/>
        </p:nvPicPr>
        <p:blipFill rotWithShape="1">
          <a:blip r:embed="rId5" cstate="print"/>
          <a:srcRect l="10871" t="5848" r="9420" b="5263"/>
          <a:stretch/>
        </p:blipFill>
        <p:spPr>
          <a:xfrm>
            <a:off x="2997200" y="12700"/>
            <a:ext cx="132397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78" name="圖片 8" descr="IMG_231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7" b="16794"/>
          <a:stretch>
            <a:fillRect/>
          </a:stretch>
        </p:blipFill>
        <p:spPr bwMode="auto">
          <a:xfrm>
            <a:off x="4321175" y="34925"/>
            <a:ext cx="190976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9" name="圖片 9" descr="IMG_231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t="2469" r="35883" b="73827"/>
          <a:stretch>
            <a:fillRect/>
          </a:stretch>
        </p:blipFill>
        <p:spPr bwMode="auto">
          <a:xfrm>
            <a:off x="6281738" y="69850"/>
            <a:ext cx="12350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0" name="圖片 10" descr="IMG_231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0" t="27161" r="24310" b="29137"/>
          <a:stretch>
            <a:fillRect/>
          </a:stretch>
        </p:blipFill>
        <p:spPr bwMode="auto">
          <a:xfrm>
            <a:off x="7686675" y="87313"/>
            <a:ext cx="11493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1" name="圖片 11" descr="IMG_231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r="18234"/>
          <a:stretch>
            <a:fillRect/>
          </a:stretch>
        </p:blipFill>
        <p:spPr bwMode="auto">
          <a:xfrm>
            <a:off x="273050" y="2241550"/>
            <a:ext cx="122713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2" name="圖片 12" descr="IMG_2317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r="47334" b="49408"/>
          <a:stretch>
            <a:fillRect/>
          </a:stretch>
        </p:blipFill>
        <p:spPr bwMode="auto">
          <a:xfrm>
            <a:off x="1541463" y="2274888"/>
            <a:ext cx="1443037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圖片 13" descr="IMG_2318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9" b="49382"/>
          <a:stretch>
            <a:fillRect/>
          </a:stretch>
        </p:blipFill>
        <p:spPr bwMode="auto">
          <a:xfrm>
            <a:off x="3116263" y="2274888"/>
            <a:ext cx="1258887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圖片 14" descr="IMG_2319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8" t="16415" r="33333" b="52014"/>
          <a:stretch>
            <a:fillRect/>
          </a:stretch>
        </p:blipFill>
        <p:spPr bwMode="auto">
          <a:xfrm>
            <a:off x="4503738" y="2259013"/>
            <a:ext cx="16097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圖片 15" descr="IMG_2321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4" t="22221" r="37775" b="65674"/>
          <a:stretch>
            <a:fillRect/>
          </a:stretch>
        </p:blipFill>
        <p:spPr bwMode="auto">
          <a:xfrm>
            <a:off x="6230938" y="2241550"/>
            <a:ext cx="1236662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圖片 16" descr="IMG_232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r="10834" b="50000"/>
          <a:stretch>
            <a:fillRect/>
          </a:stretch>
        </p:blipFill>
        <p:spPr bwMode="auto">
          <a:xfrm>
            <a:off x="7554913" y="2208213"/>
            <a:ext cx="148907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7" name="圖片 3" descr="170921n3inhzsi6zmsroi7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16727" b="18788"/>
          <a:stretch>
            <a:fillRect/>
          </a:stretch>
        </p:blipFill>
        <p:spPr bwMode="auto">
          <a:xfrm>
            <a:off x="1187450" y="5251450"/>
            <a:ext cx="38766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8" name="圖片 1" descr="你知道迪士尼公主的真實年齡嗎？2-600x342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5251450"/>
            <a:ext cx="2817813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89" name="矩形 18"/>
          <p:cNvSpPr>
            <a:spLocks noChangeArrowheads="1"/>
          </p:cNvSpPr>
          <p:nvPr/>
        </p:nvSpPr>
        <p:spPr bwMode="auto">
          <a:xfrm>
            <a:off x="1006475" y="4562475"/>
            <a:ext cx="70294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000" b="1">
                <a:solidFill>
                  <a:srgbClr val="FF0000"/>
                </a:solidFill>
              </a:rPr>
              <a:t>迪士尼公主演進史：初代只有姿色且軟弱無能的花瓶</a:t>
            </a:r>
            <a:endParaRPr lang="en-US" altLang="zh-TW" sz="2000" b="1">
              <a:solidFill>
                <a:srgbClr val="FF0000"/>
              </a:solidFill>
            </a:endParaRPr>
          </a:p>
          <a:p>
            <a:pPr algn="ctr"/>
            <a:r>
              <a:rPr lang="zh-TW" altLang="en-US" sz="2000" b="1">
                <a:solidFill>
                  <a:srgbClr val="FF0000"/>
                </a:solidFill>
              </a:rPr>
              <a:t>變身成為愛國的、能戰鬥的、有智慧的、能解決問題的</a:t>
            </a:r>
          </a:p>
        </p:txBody>
      </p:sp>
    </p:spTree>
    <p:extLst>
      <p:ext uri="{BB962C8B-B14F-4D97-AF65-F5344CB8AC3E}">
        <p14:creationId xmlns:p14="http://schemas.microsoft.com/office/powerpoint/2010/main" val="11036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子標題 2"/>
          <p:cNvSpPr>
            <a:spLocks noGrp="1"/>
          </p:cNvSpPr>
          <p:nvPr>
            <p:ph type="subTitle" idx="1"/>
          </p:nvPr>
        </p:nvSpPr>
        <p:spPr>
          <a:xfrm>
            <a:off x="0" y="5738813"/>
            <a:ext cx="9020175" cy="952500"/>
          </a:xfrm>
        </p:spPr>
        <p:txBody>
          <a:bodyPr/>
          <a:lstStyle/>
          <a:p>
            <a:pPr eaLnBrk="1" hangingPunct="1"/>
            <a:r>
              <a:rPr lang="zh-TW" altLang="en-US" sz="2800" smtClean="0">
                <a:latin typeface="微軟正黑體" pitchFamily="34" charset="-120"/>
                <a:ea typeface="微軟正黑體" pitchFamily="34" charset="-120"/>
              </a:rPr>
              <a:t>影響我們對人生的許多對於性別的價值觀</a:t>
            </a:r>
            <a:endParaRPr lang="en-US" altLang="zh-TW" sz="280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en-US" altLang="zh-TW" sz="2800" smtClean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2800" b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性別刻板、性別階級、性別角色、性別權力</a:t>
            </a:r>
            <a:r>
              <a:rPr lang="en-US" altLang="zh-TW" sz="2800" smtClean="0">
                <a:latin typeface="微軟正黑體" pitchFamily="34" charset="-120"/>
                <a:ea typeface="微軟正黑體" pitchFamily="34" charset="-120"/>
              </a:rPr>
              <a:t>』</a:t>
            </a:r>
            <a:endParaRPr lang="zh-TW" altLang="en-US" sz="280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9" name="圖片 4" descr="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5"/>
          <a:stretch>
            <a:fillRect/>
          </a:stretch>
        </p:blipFill>
        <p:spPr bwMode="auto">
          <a:xfrm>
            <a:off x="950913" y="900113"/>
            <a:ext cx="7380287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文字方塊 1"/>
          <p:cNvSpPr txBox="1">
            <a:spLocks noChangeArrowheads="1"/>
          </p:cNvSpPr>
          <p:nvPr/>
        </p:nvSpPr>
        <p:spPr bwMode="auto">
          <a:xfrm>
            <a:off x="392015" y="264114"/>
            <a:ext cx="8391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王子的形象造成男性被女性期待變成某種英雄</a:t>
            </a:r>
          </a:p>
        </p:txBody>
      </p:sp>
    </p:spTree>
    <p:extLst>
      <p:ext uri="{BB962C8B-B14F-4D97-AF65-F5344CB8AC3E}">
        <p14:creationId xmlns:p14="http://schemas.microsoft.com/office/powerpoint/2010/main" val="345971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子標題 2"/>
          <p:cNvSpPr>
            <a:spLocks noGrp="1"/>
          </p:cNvSpPr>
          <p:nvPr>
            <p:ph type="subTitle" idx="1"/>
          </p:nvPr>
        </p:nvSpPr>
        <p:spPr>
          <a:xfrm>
            <a:off x="0" y="5738813"/>
            <a:ext cx="9020175" cy="952500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影響我們對人生的許多對於性別的價值觀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性別刻板、性別階級、性別角色、性別權力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』</a:t>
            </a:r>
            <a:endParaRPr lang="zh-TW" altLang="en-US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291" name="矩形 3"/>
          <p:cNvSpPr>
            <a:spLocks noChangeArrowheads="1"/>
          </p:cNvSpPr>
          <p:nvPr/>
        </p:nvSpPr>
        <p:spPr bwMode="auto">
          <a:xfrm>
            <a:off x="777875" y="4692650"/>
            <a:ext cx="75517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6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當夢幻成真時</a:t>
            </a:r>
            <a:r>
              <a:rPr kumimoji="1" lang="ja-JP" altLang="en-US" sz="6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。。。</a:t>
            </a:r>
            <a:endParaRPr kumimoji="1" lang="en-US" altLang="zh-TW" sz="6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292" name="圖片 1" descr="gj13090166424042363513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9700"/>
            <a:ext cx="6740525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5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子標題 2"/>
          <p:cNvSpPr>
            <a:spLocks noGrp="1"/>
          </p:cNvSpPr>
          <p:nvPr>
            <p:ph type="subTitle" idx="1"/>
          </p:nvPr>
        </p:nvSpPr>
        <p:spPr>
          <a:xfrm>
            <a:off x="0" y="5738813"/>
            <a:ext cx="9020175" cy="952500"/>
          </a:xfrm>
        </p:spPr>
        <p:txBody>
          <a:bodyPr/>
          <a:lstStyle/>
          <a:p>
            <a:pPr eaLnBrk="1" hangingPunct="1"/>
            <a:r>
              <a:rPr lang="zh-TW" altLang="en-US" sz="2800" smtClean="0">
                <a:latin typeface="微軟正黑體" pitchFamily="34" charset="-120"/>
                <a:ea typeface="微軟正黑體" pitchFamily="34" charset="-120"/>
              </a:rPr>
              <a:t>影響我們對人生的許多對於性別的價值觀</a:t>
            </a:r>
            <a:endParaRPr lang="en-US" altLang="zh-TW" sz="280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en-US" altLang="zh-TW" sz="2800" smtClean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2800" b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性別刻板、性別階級、性別角色、性別權力</a:t>
            </a:r>
            <a:r>
              <a:rPr lang="en-US" altLang="zh-TW" sz="2800" smtClean="0">
                <a:latin typeface="微軟正黑體" pitchFamily="34" charset="-120"/>
                <a:ea typeface="微軟正黑體" pitchFamily="34" charset="-120"/>
              </a:rPr>
              <a:t>』</a:t>
            </a:r>
            <a:endParaRPr lang="zh-TW" altLang="en-US" sz="280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 descr="1339082783-11417539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989013"/>
            <a:ext cx="744378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 descr="1339082784-26409967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181100"/>
            <a:ext cx="70739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1339082783-35390206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1598613"/>
            <a:ext cx="643255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 descr="1339082782-324969968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043113"/>
            <a:ext cx="7408863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1339066709-71302022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989013"/>
            <a:ext cx="4595812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文字方塊 8"/>
          <p:cNvSpPr txBox="1">
            <a:spLocks noChangeArrowheads="1"/>
          </p:cNvSpPr>
          <p:nvPr/>
        </p:nvSpPr>
        <p:spPr bwMode="auto">
          <a:xfrm>
            <a:off x="1131888" y="231775"/>
            <a:ext cx="723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面對現實！幻滅是成長的開始</a:t>
            </a:r>
            <a:r>
              <a:rPr lang="en-US" altLang="zh-TW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…….</a:t>
            </a:r>
            <a:endParaRPr lang="zh-TW" altLang="en-US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004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476672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尊重個人特質</a:t>
            </a:r>
            <a:r>
              <a:rPr lang="en-US" altLang="zh-TW" dirty="0" smtClean="0"/>
              <a:t>(</a:t>
            </a:r>
            <a:r>
              <a:rPr lang="zh-TW" altLang="en-US" dirty="0" smtClean="0"/>
              <a:t>不要刻板印象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484784"/>
            <a:ext cx="714584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556792"/>
            <a:ext cx="767313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848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分工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5669" y="1675616"/>
            <a:ext cx="4468305" cy="2057400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日本卡通裡的家事誰做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麗子在派出所最常做的事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 eaLnBrk="1" hangingPunct="1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危險的事 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vs. 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現場秩序</a:t>
            </a:r>
          </a:p>
          <a:p>
            <a:pPr eaLnBrk="1" hangingPunct="1"/>
            <a:endParaRPr lang="zh-TW" altLang="en-US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8075" y="1600200"/>
            <a:ext cx="3497263" cy="2185988"/>
          </a:xfrm>
          <a:noFill/>
        </p:spPr>
      </p:pic>
      <p:pic>
        <p:nvPicPr>
          <p:cNvPr id="20485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1102" y="3199040"/>
            <a:ext cx="4899698" cy="3063423"/>
          </a:xfrm>
          <a:noFill/>
        </p:spPr>
      </p:pic>
      <p:sp>
        <p:nvSpPr>
          <p:cNvPr id="2" name="文字方塊 1"/>
          <p:cNvSpPr txBox="1"/>
          <p:nvPr/>
        </p:nvSpPr>
        <p:spPr>
          <a:xfrm>
            <a:off x="6435346" y="4996541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>
                <a:solidFill>
                  <a:srgbClr val="FF0000"/>
                </a:solidFill>
                <a:latin typeface="Arial" charset="0"/>
              </a:rPr>
              <a:t> Q</a:t>
            </a:r>
            <a:endParaRPr kumimoji="1" lang="zh-TW" altLang="en-US" sz="4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39" y="1753281"/>
            <a:ext cx="28702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8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8" t="28378" r="29730" b="16580"/>
          <a:stretch/>
        </p:blipFill>
        <p:spPr bwMode="auto">
          <a:xfrm>
            <a:off x="395535" y="0"/>
            <a:ext cx="826026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0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05992" y="293492"/>
            <a:ext cx="1946635" cy="1143000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職業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2613" y="1505933"/>
            <a:ext cx="4576714" cy="1661474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男主外，少有例外</a:t>
            </a:r>
          </a:p>
          <a:p>
            <a:pPr eaLnBrk="1" hangingPunct="1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女主外，精明幹練的律師</a:t>
            </a:r>
          </a:p>
          <a:p>
            <a:pPr eaLnBrk="1" hangingPunct="1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刻板印象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醫療</a:t>
            </a:r>
          </a:p>
          <a:p>
            <a:pPr eaLnBrk="1" hangingPunct="1"/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508" name="Picture 7" descr="11016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141661"/>
            <a:ext cx="2286000" cy="17155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 descr="綱手姬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36" y="3141662"/>
            <a:ext cx="2118178" cy="158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小櫻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436" y="5013324"/>
            <a:ext cx="2118178" cy="15886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13" descr="Kaba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5013324"/>
            <a:ext cx="2330904" cy="17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5" descr="Kisaki Er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57338"/>
            <a:ext cx="19446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7344569" y="4730296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rgbClr val="FF0000"/>
                </a:solidFill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</a:rPr>
              <a:t>Q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3047804" cy="1325563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身體意象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4908" y="2024407"/>
            <a:ext cx="4402138" cy="409359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哆啦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夢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vs.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海賊王，誰花較多版面來描繪身材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 eaLnBrk="1" hangingPunct="1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刻板印象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男性角色的體型高大壯碩，有肌肉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女性角色強調胸部豐滿、細腰的體態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影子籃球員。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對誰的影響較大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?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同性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?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異性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556" name="Picture 5" descr="http://static.ettoday.net/images/660/d660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95" y="2132916"/>
            <a:ext cx="3338877" cy="18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98" y="2039418"/>
            <a:ext cx="5519961" cy="367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8" descr="Riko Aida anim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95" y="4139835"/>
            <a:ext cx="3324370" cy="187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8102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8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804248" y="476672"/>
            <a:ext cx="22322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34195" r="7195" b="26024"/>
          <a:stretch/>
        </p:blipFill>
        <p:spPr bwMode="auto">
          <a:xfrm>
            <a:off x="6896" y="764704"/>
            <a:ext cx="914501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5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28112" r="7392" b="24626"/>
          <a:stretch/>
        </p:blipFill>
        <p:spPr bwMode="auto">
          <a:xfrm>
            <a:off x="251520" y="692696"/>
            <a:ext cx="864689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2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359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05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5885" r="34610" b="20449"/>
          <a:stretch/>
        </p:blipFill>
        <p:spPr bwMode="auto">
          <a:xfrm>
            <a:off x="0" y="-262360"/>
            <a:ext cx="9113193" cy="710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0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20519" r="35558" b="26763"/>
          <a:stretch/>
        </p:blipFill>
        <p:spPr bwMode="auto">
          <a:xfrm>
            <a:off x="251520" y="260647"/>
            <a:ext cx="8640960" cy="65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9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t="31264" r="35679" b="16333"/>
          <a:stretch/>
        </p:blipFill>
        <p:spPr bwMode="auto">
          <a:xfrm>
            <a:off x="179512" y="188640"/>
            <a:ext cx="8640960" cy="661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49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31884" r="36267" b="15713"/>
          <a:stretch/>
        </p:blipFill>
        <p:spPr bwMode="auto">
          <a:xfrm>
            <a:off x="395536" y="260648"/>
            <a:ext cx="8496944" cy="656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74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25489" r="34707" b="21618"/>
          <a:stretch/>
        </p:blipFill>
        <p:spPr bwMode="auto">
          <a:xfrm>
            <a:off x="-180528" y="1"/>
            <a:ext cx="9324528" cy="69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6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hlinkClick r:id="rId2"/>
              </a:rPr>
              <a:t>https://www.youtube.com/watch?v=31rTqNjgMVc</a:t>
            </a:r>
            <a:endParaRPr lang="zh-TW" altLang="en-US" dirty="0"/>
          </a:p>
        </p:txBody>
      </p:sp>
      <p:pic>
        <p:nvPicPr>
          <p:cNvPr id="14338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t="26517" r="34611" b="21712"/>
          <a:stretch/>
        </p:blipFill>
        <p:spPr bwMode="auto">
          <a:xfrm>
            <a:off x="683568" y="0"/>
            <a:ext cx="7596336" cy="563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3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24534" r="35065" b="23603"/>
          <a:stretch/>
        </p:blipFill>
        <p:spPr bwMode="auto">
          <a:xfrm>
            <a:off x="0" y="-1"/>
            <a:ext cx="9144000" cy="687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2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384</TotalTime>
  <Words>795</Words>
  <Application>Microsoft Office PowerPoint</Application>
  <PresentationFormat>如螢幕大小 (4:3)</PresentationFormat>
  <Paragraphs>107</Paragraphs>
  <Slides>26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7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NewsPrint</vt:lpstr>
      <vt:lpstr>Office 佈景主題</vt:lpstr>
      <vt:lpstr>1_Office 佈景主題</vt:lpstr>
      <vt:lpstr>2_Office 佈景主題</vt:lpstr>
      <vt:lpstr>3_Office 佈景主題</vt:lpstr>
      <vt:lpstr>4_Office 佈景主題</vt:lpstr>
      <vt:lpstr>5_Office 佈景主題</vt:lpstr>
      <vt:lpstr> 性別平等教育 與媒體識讀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https://www.youtube.com/watch?v=31rTqNjgMVc</vt:lpstr>
      <vt:lpstr>PowerPoint 簡報</vt:lpstr>
      <vt:lpstr>PowerPoint 簡報</vt:lpstr>
      <vt:lpstr>從小開始洗腦  沒說出來的更重要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尊重個人特質(不要刻板印象)</vt:lpstr>
      <vt:lpstr>分工</vt:lpstr>
      <vt:lpstr>職業</vt:lpstr>
      <vt:lpstr>身體意象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 </dc:creator>
  <cp:lastModifiedBy>tkes-pc009</cp:lastModifiedBy>
  <cp:revision>15</cp:revision>
  <dcterms:created xsi:type="dcterms:W3CDTF">2016-03-18T04:08:33Z</dcterms:created>
  <dcterms:modified xsi:type="dcterms:W3CDTF">2017-03-24T01:59:21Z</dcterms:modified>
</cp:coreProperties>
</file>